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10" Type="http://schemas.openxmlformats.org/officeDocument/2006/relationships/viewProps" Target="viewProps.xml" /><Relationship Id="rId109" Type="http://schemas.openxmlformats.org/officeDocument/2006/relationships/presProps" Target="presProps.xml" /><Relationship Id="rId1" Type="http://schemas.openxmlformats.org/officeDocument/2006/relationships/slideMaster" Target="slideMasters/slideMaster1.xml" /><Relationship Id="rId112" Type="http://schemas.openxmlformats.org/officeDocument/2006/relationships/tableStyles" Target="tableStyles.xml" /><Relationship Id="rId11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5.png" /><Relationship Id="rId2" Type="http://schemas.openxmlformats.org/officeDocument/2006/relationships/image" Target="../media/image24.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jp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nodes.</a:t>
            </a:r>
          </a:p>
          <a:p>
            <a:pPr lvl="0"/>
            <a:r>
              <a:rPr b="1"/>
              <a:t>N0</a:t>
            </a:r>
            <a:r>
              <a:rPr/>
              <a:t> cancers have not spread to the nodes</a:t>
            </a:r>
          </a:p>
          <a:p>
            <a:pPr lvl="0"/>
            <a:r>
              <a:rPr b="1"/>
              <a:t>N1</a:t>
            </a:r>
            <a:r>
              <a:rPr/>
              <a:t> cancers have spread to the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a:t>
            </a:r>
          </a:p>
          <a:p>
            <a:pPr lvl="0"/>
            <a:r>
              <a:rPr/>
              <a:t>Jeffrey Hagen</a:t>
            </a:r>
          </a:p>
          <a:p>
            <a:pPr lvl="0"/>
            <a:r>
              <a:rPr/>
              <a:t>Michael Roach</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 - Brandon Galloway &amp; Kit Sluder &amp; Rebecca Wicks</a:t>
            </a:r>
          </a:p>
          <a:p>
            <a:pPr lvl="0" indent="0" marL="0">
              <a:buNone/>
            </a:pPr>
            <a:r>
              <a:rPr/>
              <a:t>Schedulers - Stacey Singleton &amp; Tony Bethea</a:t>
            </a:r>
          </a:p>
          <a:p>
            <a:pPr lvl="0" indent="0" marL="0">
              <a:buNone/>
            </a:pPr>
            <a:r>
              <a:rPr/>
              <a:t>Navigator - Laura Swift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PET scan is similar to CT scan</a:t>
            </a:r>
          </a:p>
          <a:p>
            <a:pPr lvl="0"/>
            <a:r>
              <a:rPr/>
              <a:t>Tracer shows ‘hot spots’</a:t>
            </a:r>
          </a:p>
          <a:p>
            <a:pPr lvl="1"/>
            <a:r>
              <a:rPr/>
              <a:t>Cancer</a:t>
            </a:r>
          </a:p>
          <a:p>
            <a:pPr lvl="1"/>
            <a:r>
              <a:rPr/>
              <a:t>Inflammation or infection</a:t>
            </a:r>
          </a:p>
          <a:p>
            <a:pPr lvl="1"/>
            <a:r>
              <a:rPr/>
              <a:t>Normal organs (heart)</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in scope</a:t>
            </a:r>
          </a:p>
          <a:p>
            <a:pPr lvl="0"/>
            <a:r>
              <a:rPr/>
              <a:t>Evaluates T stage</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General anesthetic</a:t>
            </a:r>
          </a:p>
          <a:p>
            <a:pPr lvl="0"/>
            <a:r>
              <a:rPr/>
              <a:t>Several 1/4” incisions</a:t>
            </a:r>
          </a:p>
          <a:p>
            <a:pPr lvl="0"/>
            <a:r>
              <a:rPr/>
              <a:t>Telescope examines the abdomen</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Superficial (T1) </a:t>
                </a:r>
                <a14:m>
                  <m:oMath xmlns:m="http://schemas.openxmlformats.org/officeDocument/2006/math">
                    <m:r>
                      <m:rPr>
                        <m:sty m:val="p"/>
                      </m:rPr>
                      <m:t>⇒</m:t>
                    </m:r>
                  </m:oMath>
                </a14:m>
                <a:r>
                  <a:rPr/>
                  <a:t> Endoscopic Therapy</a:t>
                </a:r>
                <a:br/>
                <a:br/>
                <a:r>
                  <a:rPr/>
                  <a:t>Localized (T1b/T2) </a:t>
                </a:r>
                <a14:m>
                  <m:oMath xmlns:m="http://schemas.openxmlformats.org/officeDocument/2006/math">
                    <m:r>
                      <m:rPr>
                        <m:sty m:val="p"/>
                      </m:rPr>
                      <m:t>⇒</m:t>
                    </m:r>
                  </m:oMath>
                </a14:m>
                <a:r>
                  <a:rPr/>
                  <a:t> Surgery</a:t>
                </a:r>
                <a:br/>
                <a:br/>
                <a:r>
                  <a:rPr/>
                  <a:t>Locally-advanced (T3)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Chemotherapy + radiation together over 6 wks</a:t>
                </a: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irritate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Chemo+Radiation (6 wks)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wks)</a:t>
            </a:r>
          </a:p>
          <a:p>
            <a:pPr lvl="0"/>
            <a:r>
              <a:rPr/>
              <a:t>Surgery</a:t>
            </a:r>
          </a:p>
          <a:p>
            <a:pPr lvl="0"/>
            <a:r>
              <a:rPr/>
              <a:t>Chemotherapy (8 wks)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a:t>
                </a:r>
              </a:p>
              <a:p>
                <a:pPr lvl="0"/>
                <a:r>
                  <a:rPr/>
                  <a:t>Better tolerated</a:t>
                </a:r>
              </a:p>
              <a:p>
                <a:pPr lvl="0"/>
                <a:r>
                  <a:rPr/>
                  <a:t>Port usually placed</a:t>
                </a:r>
              </a:p>
              <a:p>
                <a:pPr lvl="0"/>
                <a:r>
                  <a:rPr/>
                  <a:t>Eating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a:t>
            </a:r>
          </a:p>
          <a:p>
            <a:pPr lvl="0"/>
            <a:r>
              <a:rPr/>
              <a:t>More side effects</a:t>
            </a:r>
          </a:p>
          <a:p>
            <a:pPr lvl="0"/>
            <a:r>
              <a:rPr/>
              <a:t>Port always required</a:t>
            </a:r>
          </a:p>
          <a:p>
            <a:pPr lvl="0"/>
            <a:r>
              <a:rPr/>
              <a:t>Eating gets slowly better</a:t>
            </a:r>
          </a:p>
          <a:p>
            <a:pPr lvl="0"/>
            <a:r>
              <a:rPr/>
              <a:t>Feeding tube less likely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 vein of hand or arm</a:t>
            </a:r>
          </a:p>
          <a:p>
            <a:pPr lvl="0"/>
            <a:r>
              <a:rPr/>
              <a:t>Allows administration of chemo and fluids</a:t>
            </a:r>
          </a:p>
          <a:p>
            <a:pPr lvl="0"/>
            <a:r>
              <a:rPr/>
              <a:t>Placed for each dose</a:t>
            </a:r>
          </a:p>
          <a:p>
            <a:pPr lvl="0"/>
            <a:r>
              <a:rPr/>
              <a:t>Removed that day</a:t>
            </a:r>
          </a:p>
          <a:p>
            <a:pPr lvl="0"/>
            <a:r>
              <a:rPr/>
              <a:t>Not suitable for FLOT chemo</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Needs to be kept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makes chemo easier</a:t>
            </a:r>
          </a:p>
          <a:p>
            <a:pPr lvl="0"/>
            <a:r>
              <a:rPr/>
              <a:t>May shower in 24 hrs</a:t>
            </a:r>
          </a:p>
          <a:p>
            <a:pPr lvl="0"/>
            <a:r>
              <a:rPr/>
              <a:t>No special care at home</a:t>
            </a:r>
          </a:p>
          <a:p>
            <a:pPr lvl="0"/>
            <a:r>
              <a:rPr/>
              <a:t>OK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Implanted under the skin</a:t>
            </a:r>
          </a:p>
          <a:p>
            <a:pPr lvl="0"/>
            <a:r>
              <a:rPr/>
              <a:t>Neck incision (1/4”)</a:t>
            </a:r>
          </a:p>
          <a:p>
            <a:pPr lvl="0"/>
            <a:r>
              <a:rPr/>
              <a:t>Incision below the collarbone</a:t>
            </a:r>
          </a:p>
          <a:p>
            <a:pPr lvl="0"/>
            <a:r>
              <a:rPr/>
              <a:t>Sutures dissolve</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Primary Care Practitioner (PCP)</a:t>
            </a:r>
          </a:p>
        </p:txBody>
      </p:sp>
      <p:sp>
        <p:nvSpPr>
          <p:cNvPr id="3" name="Content Placeholder 2"/>
          <p:cNvSpPr>
            <a:spLocks noGrp="1"/>
          </p:cNvSpPr>
          <p:nvPr>
            <p:ph idx="1"/>
          </p:nvPr>
        </p:nvSpPr>
        <p:spPr/>
        <p:txBody>
          <a:bodyPr/>
          <a:lstStyle/>
          <a:p>
            <a:pPr lvl="0" indent="0" marL="0">
              <a:buNone/>
            </a:pPr>
            <a:r>
              <a:rPr/>
              <a:t>Critical to coordinate care between specialists.</a:t>
            </a:r>
          </a:p>
          <a:p>
            <a:pPr lvl="0" indent="0" marL="0">
              <a:buNone/>
            </a:pPr>
            <a:r>
              <a:rPr/>
              <a:t>We will update your PCP after each visit</a:t>
            </a:r>
          </a:p>
          <a:p>
            <a:pPr lvl="0" indent="0" marL="0">
              <a:buNone/>
            </a:pPr>
            <a:r>
              <a:rPr/>
              <a:t>PCP Referral Line (844) 235-6998</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My Atrium Patient Portal</a:t>
            </a:r>
            <a:br/>
          </a:p>
        </p:txBody>
      </p:sp>
      <p:sp>
        <p:nvSpPr>
          <p:cNvPr id="3" name="Content Placeholder 2"/>
          <p:cNvSpPr>
            <a:spLocks noGrp="1"/>
          </p:cNvSpPr>
          <p:nvPr>
            <p:ph idx="1"/>
          </p:nvPr>
        </p:nvSpPr>
        <p:spPr/>
        <p:txBody>
          <a:bodyPr/>
          <a:lstStyle/>
          <a:p>
            <a:pPr lvl="0"/>
            <a:r>
              <a:rPr/>
              <a:t>Critical to good communication with your care team</a:t>
            </a:r>
          </a:p>
          <a:p>
            <a:pPr lvl="0"/>
            <a:r>
              <a:rPr/>
              <a:t>Available for desktop or laptop or phone</a:t>
            </a:r>
          </a:p>
          <a:p>
            <a:pPr lvl="0"/>
            <a:r>
              <a:rPr/>
              <a:t>Sign up at my.atriumhealth.org</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Exercise</a:t>
            </a:r>
          </a:p>
        </p:txBody>
      </p:sp>
      <p:sp>
        <p:nvSpPr>
          <p:cNvPr id="3" name="Content Placeholder 2"/>
          <p:cNvSpPr>
            <a:spLocks noGrp="1"/>
          </p:cNvSpPr>
          <p:nvPr>
            <p:ph idx="1"/>
          </p:nvPr>
        </p:nvSpPr>
        <p:spPr/>
        <p:txBody>
          <a:bodyPr/>
          <a:lstStyle/>
          <a:p>
            <a:pPr lvl="0"/>
            <a:r>
              <a:rPr/>
              <a:t>Reduces risk of complications from treatment</a:t>
            </a:r>
          </a:p>
          <a:p>
            <a:pPr lvl="0"/>
            <a:r>
              <a:rPr/>
              <a:t>Goal is 30min/day of vigorous exercise 6 days/week</a:t>
            </a:r>
          </a:p>
          <a:p>
            <a:pPr lvl="1"/>
            <a:r>
              <a:rPr/>
              <a:t>Working hard enough that you can’t converse</a:t>
            </a:r>
          </a:p>
          <a:p>
            <a:pPr lvl="1"/>
            <a:r>
              <a:rPr/>
              <a:t>Start slowly and build up</a:t>
            </a:r>
          </a:p>
          <a:p>
            <a:pPr lvl="1"/>
            <a:r>
              <a:rPr/>
              <a:t>Every day counts! (Aim for daily activity)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Smoking Cessation</a:t>
            </a:r>
          </a:p>
        </p:txBody>
      </p:sp>
      <p:sp>
        <p:nvSpPr>
          <p:cNvPr id="3" name="Content Placeholder 2"/>
          <p:cNvSpPr>
            <a:spLocks noGrp="1"/>
          </p:cNvSpPr>
          <p:nvPr>
            <p:ph idx="1"/>
          </p:nvPr>
        </p:nvSpPr>
        <p:spPr/>
        <p:txBody>
          <a:bodyPr/>
          <a:lstStyle/>
          <a:p>
            <a:pPr lvl="0"/>
            <a:r>
              <a:rPr/>
              <a:t>Smoking makes cancer treatment more difficult</a:t>
            </a:r>
          </a:p>
          <a:p>
            <a:pPr lvl="1"/>
            <a:r>
              <a:rPr/>
              <a:t>Increases risk of complications after surgery</a:t>
            </a:r>
          </a:p>
          <a:p>
            <a:pPr lvl="0"/>
            <a:r>
              <a:rPr/>
              <a:t>Options for help with smoking cessation:</a:t>
            </a:r>
          </a:p>
          <a:p>
            <a:pPr lvl="1"/>
            <a:r>
              <a:rPr/>
              <a:t>NC Quit Line 1-800-QUIT-NOW (1-800-784-8669)</a:t>
            </a:r>
          </a:p>
          <a:p>
            <a:pPr lvl="1"/>
            <a:r>
              <a:rPr/>
              <a:t>American Lung Assn www.freddomfromsmoking.org</a:t>
            </a:r>
          </a:p>
          <a:p>
            <a:pPr lvl="1"/>
            <a:r>
              <a:rPr/>
              <a:t>Smoking Cessation Counseling (Metro Charlotte)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Protein Needs</a:t>
            </a:r>
          </a:p>
        </p:txBody>
      </p:sp>
      <p:sp>
        <p:nvSpPr>
          <p:cNvPr id="3" name="Content Placeholder 2"/>
          <p:cNvSpPr>
            <a:spLocks noGrp="1"/>
          </p:cNvSpPr>
          <p:nvPr>
            <p:ph idx="1" sz="half"/>
          </p:nvPr>
        </p:nvSpPr>
        <p:spPr/>
        <p:txBody>
          <a:bodyPr/>
          <a:lstStyle/>
          <a:p>
            <a:pPr lvl="0"/>
            <a:r>
              <a:rPr/>
              <a:t>Men: Average 75 grams/day</a:t>
            </a:r>
          </a:p>
          <a:p>
            <a:pPr lvl="0"/>
            <a:r>
              <a:rPr/>
              <a:t>Women: Average 60 grams/day</a:t>
            </a:r>
          </a:p>
          <a:p>
            <a:pPr lvl="0" indent="0" marL="0">
              <a:buNone/>
            </a:pPr>
            <a:r>
              <a:rPr/>
              <a:t>Protein Shakes provide protein with minimal sugar</a:t>
            </a:r>
          </a:p>
        </p:txBody>
      </p:sp>
      <p:pic>
        <p:nvPicPr>
          <p:cNvPr descr="https://deidt7p41jzcy.cloudfront.net/protein_shakes.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Feeding Tubes</a:t>
            </a:r>
          </a:p>
        </p:txBody>
      </p:sp>
      <p:pic>
        <p:nvPicPr>
          <p:cNvPr descr="https://deidt7p41jzcy.cloudfront.net/jtube_ai.png" id="0" name="Picture 1"/>
          <p:cNvPicPr>
            <a:picLocks noGrp="1" noChangeAspect="1"/>
          </p:cNvPicPr>
          <p:nvPr/>
        </p:nvPicPr>
        <p:blipFill>
          <a:blip r:embed="rId2"/>
          <a:stretch>
            <a:fillRect/>
          </a:stretch>
        </p:blipFill>
        <p:spPr bwMode="auto">
          <a:xfrm>
            <a:off x="571500" y="1193800"/>
            <a:ext cx="3644900" cy="3733800"/>
          </a:xfrm>
          <a:prstGeom prst="rect">
            <a:avLst/>
          </a:prstGeom>
          <a:noFill/>
          <a:ln w="9525">
            <a:noFill/>
            <a:headEnd/>
            <a:tailEnd/>
          </a:ln>
        </p:spPr>
      </p:pic>
      <p:pic>
        <p:nvPicPr>
          <p:cNvPr descr="https://deidt7p41jzcy.cloudfront.net/gtube_ai.png" id="0" name="Picture 1"/>
          <p:cNvPicPr>
            <a:picLocks noGrp="1" noChangeAspect="1"/>
          </p:cNvPicPr>
          <p:nvPr/>
        </p:nvPicPr>
        <p:blipFill>
          <a:blip r:embed="rId3"/>
          <a:stretch>
            <a:fillRect/>
          </a:stretch>
        </p:blipFill>
        <p:spPr bwMode="auto">
          <a:xfrm>
            <a:off x="4902200" y="1193800"/>
            <a:ext cx="3644900" cy="37338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a:r>
              <a:rPr/>
              <a:t>Feeding with a syringe several times per day.</a:t>
            </a:r>
          </a:p>
          <a:p>
            <a:pPr lvl="0"/>
            <a:r>
              <a:rPr/>
              <a:t>Tube can be hidden underneath clothing</a:t>
            </a:r>
          </a:p>
          <a:p>
            <a:pPr lvl="0"/>
            <a:r>
              <a:rPr/>
              <a:t>Tube does not interfere with eating by mouth</a:t>
            </a:r>
          </a:p>
          <a:p>
            <a:pPr lvl="0"/>
            <a:r>
              <a:rPr/>
              <a:t>Removed easily in the office when no longer needed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completely removed by endoscopy</a:t>
            </a:r>
          </a:p>
          <a:p>
            <a:pPr lvl="0"/>
            <a:r>
              <a:rPr/>
              <a:t>Localized Tumors (T2N0)</a:t>
            </a:r>
          </a:p>
          <a:p>
            <a:pPr lvl="0"/>
            <a:r>
              <a:rPr/>
              <a:t>Locally Advanced (T3) after preoperative therapy.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https://deidt7p41jzcy.cloudfront.net/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a:t>
            </a:r>
          </a:p>
          <a:p>
            <a:pPr lvl="0"/>
            <a:r>
              <a:rPr/>
              <a:t>Removes lower 1/3 of esophagus</a:t>
            </a:r>
          </a:p>
          <a:p>
            <a:pPr lvl="0"/>
            <a:r>
              <a:rPr/>
              <a:t>Removes surrounding lymph nodes</a:t>
            </a:r>
          </a:p>
          <a:p>
            <a:pPr lvl="0"/>
            <a:r>
              <a:rPr/>
              <a:t>Reconstruction of GI tract</a:t>
            </a:r>
          </a:p>
        </p:txBody>
      </p:sp>
      <p:pic>
        <p:nvPicPr>
          <p:cNvPr descr="https://deidt7p41jzcy.cloudfront.net/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A new esophagus is created from the stomach in the abdomen by fashioning it into a tube.</a:t>
            </a:r>
          </a:p>
        </p:txBody>
      </p:sp>
      <p:pic>
        <p:nvPicPr>
          <p:cNvPr descr="https://deidt7p41jzcy.cloudfront.net/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new connection is made between the esophagus and the stomach, called an </a:t>
            </a:r>
            <a:r>
              <a:rPr i="1"/>
              <a:t>anastomosis</a:t>
            </a:r>
            <a:r>
              <a:rPr/>
              <a:t>.</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https://deidt7p41jzcy.cloudfront.net/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We use the mininally-invasive approach in 95% of cases</a:t>
            </a:r>
          </a:p>
          <a:p>
            <a:pPr lvl="0" indent="0" marL="0">
              <a:buNone/>
            </a:pPr>
            <a:r>
              <a:rPr/>
              <a:t>In some cases, an open approach is still necessary.</a:t>
            </a:r>
          </a:p>
        </p:txBody>
      </p:sp>
      <p:pic>
        <p:nvPicPr>
          <p:cNvPr descr="https://deidt7p41jzcy.cloudfront.net/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https://deidt7p41jzcy.cloudfront.net/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https://deidt7p41jzcy.cloudfront.net/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https://deidt7p41jzcy.cloudfront.net/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Colon Interposition</a:t>
            </a:r>
          </a:p>
        </p:txBody>
      </p:sp>
      <p:sp>
        <p:nvSpPr>
          <p:cNvPr id="3" name="Content Placeholder 2"/>
          <p:cNvSpPr>
            <a:spLocks noGrp="1"/>
          </p:cNvSpPr>
          <p:nvPr>
            <p:ph idx="1" sz="half"/>
          </p:nvPr>
        </p:nvSpPr>
        <p:spPr/>
        <p:txBody>
          <a:bodyPr/>
          <a:lstStyle/>
          <a:p>
            <a:pPr lvl="0" indent="0" marL="0">
              <a:buNone/>
            </a:pPr>
            <a:r>
              <a:rPr/>
              <a:t>If the stomach is not suitable to make a new esophagus, the colon can be used to replace the esophagus</a:t>
            </a:r>
          </a:p>
        </p:txBody>
      </p:sp>
      <p:pic>
        <p:nvPicPr>
          <p:cNvPr descr="https://deidt7p41jzcy.cloudfront.net/colon-interposition2.jpg" id="0" name="Picture 1"/>
          <p:cNvPicPr>
            <a:picLocks noGrp="1" noChangeAspect="1"/>
          </p:cNvPicPr>
          <p:nvPr/>
        </p:nvPicPr>
        <p:blipFill>
          <a:blip r:embed="rId2"/>
          <a:stretch>
            <a:fillRect/>
          </a:stretch>
        </p:blipFill>
        <p:spPr bwMode="auto">
          <a:xfrm>
            <a:off x="5041900" y="1193800"/>
            <a:ext cx="3378200" cy="3733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Colon Interposition</a:t>
            </a:r>
          </a:p>
        </p:txBody>
      </p:sp>
      <p:pic>
        <p:nvPicPr>
          <p:cNvPr descr="https://deidt7p41jzcy.cloudfront.net/colon_interposition_elseiver.jpg" id="0" name="Picture 1"/>
          <p:cNvPicPr>
            <a:picLocks noGrp="1" noChangeAspect="1"/>
          </p:cNvPicPr>
          <p:nvPr/>
        </p:nvPicPr>
        <p:blipFill>
          <a:blip r:embed="rId2"/>
          <a:stretch>
            <a:fillRect/>
          </a:stretch>
        </p:blipFill>
        <p:spPr bwMode="auto">
          <a:xfrm>
            <a:off x="1866900" y="952500"/>
            <a:ext cx="5359400" cy="39751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An esophagectomy is a substantial operation, and in some cases there can be postoperative complications. We’re going to talk about two of these complications and what you can do to reduce your risk of complications:</a:t>
            </a:r>
          </a:p>
          <a:p>
            <a:pPr lvl="0"/>
            <a:r>
              <a:rPr/>
              <a:t>Anastomotic leak</a:t>
            </a:r>
          </a:p>
          <a:p>
            <a:pPr lvl="0"/>
            <a:r>
              <a:rPr/>
              <a:t>Pneumonia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https://deidt7p41jzcy.cloudfront.net/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anastomosis doesn’t heal:</a:t>
            </a:r>
          </a:p>
          <a:p>
            <a:pPr lvl="0"/>
            <a:r>
              <a:rPr/>
              <a:t>Leakage of fluid from the esophagus</a:t>
            </a:r>
          </a:p>
          <a:p>
            <a:pPr lvl="0"/>
            <a:r>
              <a:rPr/>
              <a:t>Infection in the space between the lungs</a:t>
            </a:r>
          </a:p>
          <a:p>
            <a:pPr lvl="0"/>
            <a:r>
              <a:rPr/>
              <a:t>Requires additional time in the hospital</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an anastomotic leak occurs:</a:t>
            </a:r>
          </a:p>
          <a:p>
            <a:pPr lvl="0"/>
            <a:r>
              <a:rPr/>
              <a:t>Some leaks will seal on their own</a:t>
            </a:r>
          </a:p>
          <a:p>
            <a:pPr lvl="0"/>
            <a:r>
              <a:rPr/>
              <a:t>A stent may be required to help healing</a:t>
            </a:r>
          </a:p>
          <a:p>
            <a:pPr lvl="0"/>
            <a:r>
              <a:rPr/>
              <a:t>Occasionally additional surgey is required</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a leak depends upon:</a:t>
            </a:r>
          </a:p>
          <a:p>
            <a:pPr lvl="0"/>
            <a:r>
              <a:rPr/>
              <a:t>Type of operation performed</a:t>
            </a:r>
          </a:p>
          <a:p>
            <a:pPr lvl="0"/>
            <a:r>
              <a:rPr/>
              <a:t>Overall nutritional status of patient</a:t>
            </a:r>
          </a:p>
          <a:p>
            <a:pPr lvl="0"/>
            <a:r>
              <a:rPr/>
              <a:t>Experience of the surgeon</a:t>
            </a:r>
          </a:p>
        </p:txBody>
      </p:sp>
      <p:pic>
        <p:nvPicPr>
          <p:cNvPr descr="https://deidt7p41jzcy.cloudfront.net/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indent="0" marL="0">
              <a:buNone/>
            </a:pPr>
            <a:r>
              <a:rPr/>
              <a:t>Can occur in 10-15% of patients after esophagectomy.</a:t>
            </a:r>
          </a:p>
          <a:p>
            <a:pPr lvl="0" indent="0" marL="0">
              <a:buNone/>
            </a:pPr>
            <a:r>
              <a:rPr/>
              <a:t>Requires treatment with antibiotics and frequently requires a longer hospitalization.</a:t>
            </a:r>
          </a:p>
        </p:txBody>
      </p:sp>
      <p:pic>
        <p:nvPicPr>
          <p:cNvPr descr="https://deidt7p41jzcy.cloudfront.net/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https://deidt7p41jzcy.cloudfront.net/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https://deidt7p41jzcy.cloudfront.net/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w/ a sip of water (or black coffee) but </a:t>
            </a:r>
            <a:r>
              <a:rPr b="1"/>
              <a:t>no cream</a:t>
            </a:r>
            <a:r>
              <a:rPr/>
              <a:t>.</a:t>
            </a:r>
          </a:p>
          <a:p>
            <a:pPr lvl="0"/>
            <a:r>
              <a:rPr/>
              <a:t>Surgery will be cancelled if you have cream/milk</a:t>
            </a:r>
          </a:p>
          <a:p>
            <a:pPr lvl="0"/>
            <a:r>
              <a:rPr/>
              <a:t>Waiting room for family and friends on 5th floor</a:t>
            </a:r>
          </a:p>
          <a:p>
            <a:pPr lvl="0"/>
            <a:r>
              <a:rPr/>
              <a:t>Post-operative care in STICU (11th floor)</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 Stay (2-4 days)</a:t>
            </a:r>
          </a:p>
        </p:txBody>
      </p:sp>
      <p:sp>
        <p:nvSpPr>
          <p:cNvPr id="3" name="Content Placeholder 2"/>
          <p:cNvSpPr>
            <a:spLocks noGrp="1"/>
          </p:cNvSpPr>
          <p:nvPr>
            <p:ph idx="1"/>
          </p:nvPr>
        </p:nvSpPr>
        <p:spPr/>
        <p:txBody>
          <a:bodyPr/>
          <a:lstStyle/>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chest x-ray</a:t>
            </a:r>
          </a:p>
          <a:p>
            <a:pPr lvl="0"/>
            <a:r>
              <a:rPr/>
              <a:t>Fluid emptied from drains every few hours</a:t>
            </a:r>
          </a:p>
          <a:p>
            <a:pPr lvl="0"/>
            <a:r>
              <a:rPr/>
              <a:t>Start tube feedings by feeding</a:t>
            </a:r>
          </a:p>
          <a:p>
            <a:pPr lvl="0"/>
            <a:r>
              <a:rPr/>
              <a:t>Feeding jejunostomy (stays in 8 weeks)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usually done at night</a:t>
            </a:r>
          </a:p>
        </p:txBody>
      </p:sp>
      <p:pic>
        <p:nvPicPr>
          <p:cNvPr descr="https://deidt7p41jzcy.cloudfront.net/jtube_ai.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https://deidt7p41jzcy.cloudfront.net/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Protein Shakes</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As intake by mouth increases, tube feeds are reduced</a:t>
            </a:r>
          </a:p>
          <a:p>
            <a:pPr lvl="0" indent="0" marL="0">
              <a:buNone/>
            </a:pPr>
            <a:r>
              <a:rPr/>
              <a:t>Spread out protein during the day (20gm/meal)</a:t>
            </a:r>
          </a:p>
          <a:p>
            <a:pPr lvl="0"/>
            <a:r>
              <a:rPr/>
              <a:t>Three meals + 2-3 high-protein snacks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https://deidt7p41jzcy.cloudfront.net/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2025-02-24T21:25:40Z</dcterms:created>
  <dcterms:modified xsi:type="dcterms:W3CDTF">2025-02-24T21:25:40Z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